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21" r:id="rId2"/>
    <p:sldId id="438" r:id="rId3"/>
    <p:sldId id="439" r:id="rId4"/>
    <p:sldId id="440" r:id="rId5"/>
    <p:sldId id="441" r:id="rId6"/>
    <p:sldId id="449" r:id="rId7"/>
    <p:sldId id="442" r:id="rId8"/>
    <p:sldId id="443" r:id="rId9"/>
    <p:sldId id="444" r:id="rId10"/>
    <p:sldId id="451" r:id="rId11"/>
    <p:sldId id="445" r:id="rId12"/>
    <p:sldId id="446" r:id="rId13"/>
    <p:sldId id="450" r:id="rId14"/>
    <p:sldId id="28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24" autoAdjust="0"/>
  </p:normalViewPr>
  <p:slideViewPr>
    <p:cSldViewPr>
      <p:cViewPr varScale="1">
        <p:scale>
          <a:sx n="74" d="100"/>
          <a:sy n="74" d="100"/>
        </p:scale>
        <p:origin x="-107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3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D5A06F-AB34-4166-9DAD-3747025F8591}" type="datetimeFigureOut">
              <a:rPr lang="en-US" smtClean="0"/>
              <a:pPr/>
              <a:t>04-Aug-25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B3DC7B-D929-4FB8-982E-514CEDE266A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61919B-2E30-4CBE-92DF-4CBF3A9E08C3}" type="datetimeFigureOut">
              <a:rPr lang="en-US" smtClean="0"/>
              <a:pPr/>
              <a:t>04-Aug-25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23F92-9814-414D-A5D5-DDDC3E7E31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61919B-2E30-4CBE-92DF-4CBF3A9E08C3}" type="datetimeFigureOut">
              <a:rPr lang="en-US" smtClean="0"/>
              <a:pPr/>
              <a:t>04-Aug-25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23F92-9814-414D-A5D5-DDDC3E7E31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61919B-2E30-4CBE-92DF-4CBF3A9E08C3}" type="datetimeFigureOut">
              <a:rPr lang="en-US" smtClean="0"/>
              <a:pPr/>
              <a:t>04-Aug-25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23F92-9814-414D-A5D5-DDDC3E7E31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61919B-2E30-4CBE-92DF-4CBF3A9E08C3}" type="datetimeFigureOut">
              <a:rPr lang="en-US" smtClean="0"/>
              <a:pPr/>
              <a:t>04-Aug-25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23F92-9814-414D-A5D5-DDDC3E7E31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61919B-2E30-4CBE-92DF-4CBF3A9E08C3}" type="datetimeFigureOut">
              <a:rPr lang="en-US" smtClean="0"/>
              <a:pPr/>
              <a:t>04-Aug-25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23F92-9814-414D-A5D5-DDDC3E7E31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61919B-2E30-4CBE-92DF-4CBF3A9E08C3}" type="datetimeFigureOut">
              <a:rPr lang="en-US" smtClean="0"/>
              <a:pPr/>
              <a:t>04-Aug-25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23F92-9814-414D-A5D5-DDDC3E7E31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61919B-2E30-4CBE-92DF-4CBF3A9E08C3}" type="datetimeFigureOut">
              <a:rPr lang="en-US" smtClean="0"/>
              <a:pPr/>
              <a:t>04-Aug-25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D23F92-9814-414D-A5D5-DDDC3E7E31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61919B-2E30-4CBE-92DF-4CBF3A9E08C3}" type="datetimeFigureOut">
              <a:rPr lang="en-US" smtClean="0"/>
              <a:pPr/>
              <a:t>04-Aug-25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D23F92-9814-414D-A5D5-DDDC3E7E31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61919B-2E30-4CBE-92DF-4CBF3A9E08C3}" type="datetimeFigureOut">
              <a:rPr lang="en-US" smtClean="0"/>
              <a:pPr/>
              <a:t>04-Aug-25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D23F92-9814-414D-A5D5-DDDC3E7E31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61919B-2E30-4CBE-92DF-4CBF3A9E08C3}" type="datetimeFigureOut">
              <a:rPr lang="en-US" smtClean="0"/>
              <a:pPr/>
              <a:t>04-Aug-25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23F92-9814-414D-A5D5-DDDC3E7E31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61919B-2E30-4CBE-92DF-4CBF3A9E08C3}" type="datetimeFigureOut">
              <a:rPr lang="en-US" smtClean="0"/>
              <a:pPr/>
              <a:t>04-Aug-25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23F92-9814-414D-A5D5-DDDC3E7E31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1919B-2E30-4CBE-92DF-4CBF3A9E08C3}" type="datetimeFigureOut">
              <a:rPr lang="en-US" smtClean="0"/>
              <a:pPr/>
              <a:t>04-Aug-25</a:t>
            </a:fld>
            <a:endParaRPr lang="en-US"/>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D23F92-9814-414D-A5D5-DDDC3E7E31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lub.ndl.iitkgp.ac.in/sign-up"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asstlibrarian@tnnlu.ac.in" TargetMode="External"/><Relationship Id="rId2" Type="http://schemas.openxmlformats.org/officeDocument/2006/relationships/hyperlink" Target="mailto:library@tnnlu.ac.i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1" y="762002"/>
            <a:ext cx="7940639" cy="1366400"/>
          </a:xfrm>
          <a:prstGeom prst="rect">
            <a:avLst/>
          </a:prstGeom>
        </p:spPr>
        <p:txBody>
          <a:bodyPr vert="horz" wrap="square" lIns="0" tIns="12065" rIns="0" bIns="0" rtlCol="0">
            <a:spAutoFit/>
          </a:bodyPr>
          <a:lstStyle/>
          <a:p>
            <a:pPr marL="12700">
              <a:lnSpc>
                <a:spcPct val="100000"/>
              </a:lnSpc>
              <a:spcBef>
                <a:spcPts val="95"/>
              </a:spcBef>
            </a:pPr>
            <a:r>
              <a:rPr b="1" spc="-95" dirty="0" smtClean="0">
                <a:solidFill>
                  <a:srgbClr val="0070C0"/>
                </a:solidFill>
              </a:rPr>
              <a:t>H</a:t>
            </a:r>
            <a:r>
              <a:rPr lang="en-US" b="1" spc="-95" dirty="0" smtClean="0">
                <a:solidFill>
                  <a:srgbClr val="0070C0"/>
                </a:solidFill>
              </a:rPr>
              <a:t>ow to Become a Member in TNNLU-NDLI Club </a:t>
            </a:r>
            <a:endParaRPr b="1" dirty="0">
              <a:solidFill>
                <a:srgbClr val="0070C0"/>
              </a:solidFill>
            </a:endParaRPr>
          </a:p>
        </p:txBody>
      </p:sp>
      <p:sp>
        <p:nvSpPr>
          <p:cNvPr id="7" name="Rectangle 1"/>
          <p:cNvSpPr txBox="1">
            <a:spLocks noChangeArrowheads="1"/>
          </p:cNvSpPr>
          <p:nvPr/>
        </p:nvSpPr>
        <p:spPr bwMode="auto">
          <a:xfrm>
            <a:off x="685801" y="4144094"/>
            <a:ext cx="8258512" cy="68480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spAutoFit/>
          </a:bodyPr>
          <a:lstStyle>
            <a:lvl1pPr algn="ctr" defTabSz="914400" rtl="0" eaLnBrk="0" fontAlgn="base" latinLnBrk="0" hangingPunct="0">
              <a:spcBef>
                <a:spcPct val="0"/>
              </a:spcBef>
              <a:spcAft>
                <a:spcPct val="0"/>
              </a:spcAft>
              <a:buNone/>
              <a:defRPr sz="4400" kern="1200">
                <a:solidFill>
                  <a:schemeClr val="tx1"/>
                </a:solidFill>
                <a:latin typeface="Arial" panose="020B0604020202020204" pitchFamily="34" charset="0"/>
                <a:ea typeface="+mj-ea"/>
                <a:cs typeface="+mj-cs"/>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defTabSz="685800"/>
            <a:r>
              <a:rPr lang="en-US" altLang="en-US" sz="4000" dirty="0" smtClean="0">
                <a:solidFill>
                  <a:srgbClr val="1155CC"/>
                </a:solidFill>
                <a:cs typeface="Arial" panose="020B0604020202020204" pitchFamily="34" charset="0"/>
                <a:hlinkClick r:id="rId2"/>
              </a:rPr>
              <a:t>https://club.ndl.iitkgp.ac.in/sign-up</a:t>
            </a:r>
            <a:r>
              <a:rPr lang="en-US" altLang="en-US" sz="3600" dirty="0" smtClean="0">
                <a:solidFill>
                  <a:srgbClr val="500050"/>
                </a:solidFill>
                <a:cs typeface="Arial" panose="020B0604020202020204" pitchFamily="34" charset="0"/>
              </a:rPr>
              <a:t> </a:t>
            </a:r>
            <a:endParaRPr lang="en-US" altLang="en-US" sz="3600" dirty="0"/>
          </a:p>
        </p:txBody>
      </p:sp>
      <p:sp>
        <p:nvSpPr>
          <p:cNvPr id="8" name="Rectangle 7"/>
          <p:cNvSpPr/>
          <p:nvPr/>
        </p:nvSpPr>
        <p:spPr>
          <a:xfrm>
            <a:off x="2286000" y="3244337"/>
            <a:ext cx="3048000" cy="769441"/>
          </a:xfrm>
          <a:prstGeom prst="rect">
            <a:avLst/>
          </a:prstGeom>
        </p:spPr>
        <p:txBody>
          <a:bodyPr wrap="square">
            <a:spAutoFit/>
          </a:bodyPr>
          <a:lstStyle/>
          <a:p>
            <a:pPr algn="ctr"/>
            <a:r>
              <a:rPr lang="en-US" sz="4400" dirty="0"/>
              <a:t>LOG ON TO  </a:t>
            </a:r>
          </a:p>
        </p:txBody>
      </p:sp>
    </p:spTree>
    <p:extLst>
      <p:ext uri="{BB962C8B-B14F-4D97-AF65-F5344CB8AC3E}">
        <p14:creationId xmlns:p14="http://schemas.microsoft.com/office/powerpoint/2010/main" xmlns="" val="2251311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3886200" y="228602"/>
            <a:ext cx="5105400" cy="6248399"/>
          </a:xfrm>
          <a:prstGeom prst="rect">
            <a:avLst/>
          </a:prstGeom>
        </p:spPr>
      </p:pic>
      <p:pic>
        <p:nvPicPr>
          <p:cNvPr id="5" name="Picture 4"/>
          <p:cNvPicPr>
            <a:picLocks noChangeAspect="1"/>
          </p:cNvPicPr>
          <p:nvPr/>
        </p:nvPicPr>
        <p:blipFill>
          <a:blip r:embed="rId3" cstate="print"/>
          <a:stretch>
            <a:fillRect/>
          </a:stretch>
        </p:blipFill>
        <p:spPr>
          <a:xfrm rot="4357859">
            <a:off x="4833857" y="2244518"/>
            <a:ext cx="432854" cy="707197"/>
          </a:xfrm>
          <a:prstGeom prst="rect">
            <a:avLst/>
          </a:prstGeom>
        </p:spPr>
      </p:pic>
      <p:sp>
        <p:nvSpPr>
          <p:cNvPr id="6" name="Rectangle 5"/>
          <p:cNvSpPr/>
          <p:nvPr/>
        </p:nvSpPr>
        <p:spPr>
          <a:xfrm>
            <a:off x="346968" y="2905780"/>
            <a:ext cx="3463032" cy="2431435"/>
          </a:xfrm>
          <a:prstGeom prst="rect">
            <a:avLst/>
          </a:prstGeom>
        </p:spPr>
        <p:txBody>
          <a:bodyPr wrap="square">
            <a:spAutoFit/>
          </a:bodyPr>
          <a:lstStyle/>
          <a:p>
            <a:r>
              <a:rPr lang="en-IN" sz="4400" dirty="0" smtClean="0">
                <a:solidFill>
                  <a:srgbClr val="FF0000"/>
                </a:solidFill>
              </a:rPr>
              <a:t>Step: 10</a:t>
            </a:r>
          </a:p>
          <a:p>
            <a:pPr>
              <a:buFont typeface="Arial" pitchFamily="34" charset="0"/>
              <a:buChar char="•"/>
            </a:pPr>
            <a:r>
              <a:rPr lang="en-IN" dirty="0" smtClean="0"/>
              <a:t> Now Your Name , e- mail id and our university photo will appear on the screen (left side) followed by your personal details to be updated on right side. And Click Aero key on the right side corner</a:t>
            </a:r>
          </a:p>
        </p:txBody>
      </p:sp>
      <p:pic>
        <p:nvPicPr>
          <p:cNvPr id="2" name="Picture 1"/>
          <p:cNvPicPr>
            <a:picLocks noChangeAspect="1"/>
          </p:cNvPicPr>
          <p:nvPr/>
        </p:nvPicPr>
        <p:blipFill>
          <a:blip r:embed="rId4"/>
          <a:stretch>
            <a:fillRect/>
          </a:stretch>
        </p:blipFill>
        <p:spPr>
          <a:xfrm>
            <a:off x="8180762" y="990600"/>
            <a:ext cx="810838" cy="627942"/>
          </a:xfrm>
          <a:prstGeom prst="rect">
            <a:avLst/>
          </a:prstGeom>
        </p:spPr>
      </p:pic>
    </p:spTree>
    <p:extLst>
      <p:ext uri="{BB962C8B-B14F-4D97-AF65-F5344CB8AC3E}">
        <p14:creationId xmlns:p14="http://schemas.microsoft.com/office/powerpoint/2010/main" xmlns="" val="1031913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4267200" y="304803"/>
            <a:ext cx="4572000" cy="6248399"/>
          </a:xfrm>
          <a:prstGeom prst="rect">
            <a:avLst/>
          </a:prstGeom>
        </p:spPr>
      </p:pic>
      <p:sp>
        <p:nvSpPr>
          <p:cNvPr id="5" name="Right Arrow 4"/>
          <p:cNvSpPr/>
          <p:nvPr/>
        </p:nvSpPr>
        <p:spPr>
          <a:xfrm rot="12922260">
            <a:off x="7003593" y="2783765"/>
            <a:ext cx="733806" cy="2104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Rectangle 5"/>
          <p:cNvSpPr/>
          <p:nvPr/>
        </p:nvSpPr>
        <p:spPr>
          <a:xfrm>
            <a:off x="1295400" y="2905780"/>
            <a:ext cx="2819400" cy="2800767"/>
          </a:xfrm>
          <a:prstGeom prst="rect">
            <a:avLst/>
          </a:prstGeom>
        </p:spPr>
        <p:txBody>
          <a:bodyPr wrap="square">
            <a:spAutoFit/>
          </a:bodyPr>
          <a:lstStyle/>
          <a:p>
            <a:r>
              <a:rPr lang="en-IN" sz="4400" dirty="0" smtClean="0">
                <a:solidFill>
                  <a:srgbClr val="FF0000"/>
                </a:solidFill>
              </a:rPr>
              <a:t>Step: 11</a:t>
            </a:r>
          </a:p>
          <a:p>
            <a:r>
              <a:rPr lang="en-IN" sz="2000" dirty="0" smtClean="0">
                <a:solidFill>
                  <a:srgbClr val="FF0000"/>
                </a:solidFill>
              </a:rPr>
              <a:t>Once Updated Login screen will appear for recheck the status</a:t>
            </a:r>
          </a:p>
          <a:p>
            <a:pPr>
              <a:buFont typeface="Arial" pitchFamily="34" charset="0"/>
              <a:buChar char="•"/>
            </a:pPr>
            <a:r>
              <a:rPr lang="en-IN" dirty="0" smtClean="0"/>
              <a:t> Enter the  registered Email Id &amp; Password.</a:t>
            </a:r>
          </a:p>
          <a:p>
            <a:r>
              <a:rPr lang="en-IN" dirty="0" smtClean="0"/>
              <a:t>And type the code</a:t>
            </a:r>
          </a:p>
          <a:p>
            <a:pPr>
              <a:buFont typeface="Arial" pitchFamily="34" charset="0"/>
              <a:buChar char="•"/>
            </a:pPr>
            <a:r>
              <a:rPr lang="en-IN" dirty="0" smtClean="0">
                <a:latin typeface="Times New Roman" pitchFamily="18" charset="0"/>
                <a:cs typeface="Times New Roman" pitchFamily="18" charset="0"/>
              </a:rPr>
              <a:t> Do Log in.</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042651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3581400" y="304801"/>
            <a:ext cx="5181600" cy="5353050"/>
          </a:xfrm>
          <a:prstGeom prst="rect">
            <a:avLst/>
          </a:prstGeom>
        </p:spPr>
      </p:pic>
      <p:sp>
        <p:nvSpPr>
          <p:cNvPr id="5" name="Right Arrow 4"/>
          <p:cNvSpPr/>
          <p:nvPr/>
        </p:nvSpPr>
        <p:spPr>
          <a:xfrm rot="13546443">
            <a:off x="8268087" y="1146386"/>
            <a:ext cx="733806" cy="204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Rectangle 5"/>
          <p:cNvSpPr/>
          <p:nvPr/>
        </p:nvSpPr>
        <p:spPr>
          <a:xfrm>
            <a:off x="609600" y="1211611"/>
            <a:ext cx="2133600" cy="3539430"/>
          </a:xfrm>
          <a:prstGeom prst="rect">
            <a:avLst/>
          </a:prstGeom>
        </p:spPr>
        <p:txBody>
          <a:bodyPr wrap="square">
            <a:spAutoFit/>
          </a:bodyPr>
          <a:lstStyle/>
          <a:p>
            <a:r>
              <a:rPr lang="en-IN" sz="4400" dirty="0" smtClean="0">
                <a:solidFill>
                  <a:srgbClr val="FF0000"/>
                </a:solidFill>
              </a:rPr>
              <a:t>Step: 12</a:t>
            </a:r>
          </a:p>
          <a:p>
            <a:pPr>
              <a:buFont typeface="Arial" pitchFamily="34" charset="0"/>
              <a:buChar char="•"/>
            </a:pPr>
            <a:r>
              <a:rPr lang="en-IN" dirty="0" smtClean="0"/>
              <a:t> THE NDLI’S Main Page will appear and you can find your name on top of the right side corner which means </a:t>
            </a:r>
          </a:p>
          <a:p>
            <a:pPr>
              <a:buFont typeface="Arial" pitchFamily="34" charset="0"/>
              <a:buChar char="•"/>
            </a:pPr>
            <a:r>
              <a:rPr lang="en-IN" dirty="0" smtClean="0"/>
              <a:t>You have successful registered and now you can make use of it.</a:t>
            </a:r>
          </a:p>
        </p:txBody>
      </p:sp>
    </p:spTree>
    <p:extLst>
      <p:ext uri="{BB962C8B-B14F-4D97-AF65-F5344CB8AC3E}">
        <p14:creationId xmlns:p14="http://schemas.microsoft.com/office/powerpoint/2010/main" xmlns="" val="4236988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3"/>
            <a:ext cx="8229600" cy="5516563"/>
          </a:xfrm>
        </p:spPr>
        <p:txBody>
          <a:bodyPr>
            <a:normAutofit/>
          </a:bodyPr>
          <a:lstStyle/>
          <a:p>
            <a:pPr marL="0" indent="0" algn="ctr">
              <a:buNone/>
            </a:pPr>
            <a:r>
              <a:rPr lang="en-US" sz="4800" dirty="0">
                <a:solidFill>
                  <a:srgbClr val="0070C0"/>
                </a:solidFill>
              </a:rPr>
              <a:t>Q</a:t>
            </a:r>
            <a:r>
              <a:rPr lang="en-US" sz="4800" dirty="0" smtClean="0">
                <a:solidFill>
                  <a:srgbClr val="0070C0"/>
                </a:solidFill>
              </a:rPr>
              <a:t>uery </a:t>
            </a:r>
            <a:r>
              <a:rPr lang="en-US" sz="4800" dirty="0">
                <a:solidFill>
                  <a:srgbClr val="0070C0"/>
                </a:solidFill>
              </a:rPr>
              <a:t>and </a:t>
            </a:r>
            <a:r>
              <a:rPr lang="en-US" sz="4800" dirty="0" smtClean="0">
                <a:solidFill>
                  <a:srgbClr val="0070C0"/>
                </a:solidFill>
              </a:rPr>
              <a:t>doubts  </a:t>
            </a:r>
            <a:r>
              <a:rPr lang="en-US" sz="4800" dirty="0">
                <a:solidFill>
                  <a:srgbClr val="0070C0"/>
                </a:solidFill>
              </a:rPr>
              <a:t>please </a:t>
            </a:r>
            <a:r>
              <a:rPr lang="en-US" sz="4800" dirty="0" smtClean="0">
                <a:solidFill>
                  <a:srgbClr val="0070C0"/>
                </a:solidFill>
              </a:rPr>
              <a:t>let us know</a:t>
            </a:r>
          </a:p>
          <a:p>
            <a:pPr marL="0" indent="0" algn="ctr">
              <a:buNone/>
            </a:pPr>
            <a:r>
              <a:rPr lang="en-US" sz="3600" dirty="0" smtClean="0">
                <a:hlinkClick r:id="rId2"/>
              </a:rPr>
              <a:t>library@tnnlu.ac.in</a:t>
            </a:r>
            <a:r>
              <a:rPr lang="en-US" sz="3600" dirty="0" smtClean="0"/>
              <a:t>   </a:t>
            </a:r>
          </a:p>
          <a:p>
            <a:pPr marL="0" indent="0" algn="ctr">
              <a:buNone/>
            </a:pPr>
            <a:r>
              <a:rPr lang="en-US" sz="3600" dirty="0" smtClean="0"/>
              <a:t>(or)                </a:t>
            </a:r>
          </a:p>
          <a:p>
            <a:pPr marL="0" indent="0" algn="ctr">
              <a:buNone/>
            </a:pPr>
            <a:r>
              <a:rPr lang="en-US" sz="3600" dirty="0" smtClean="0"/>
              <a:t> </a:t>
            </a:r>
            <a:r>
              <a:rPr lang="en-US" sz="3600" dirty="0" smtClean="0">
                <a:hlinkClick r:id="rId3"/>
              </a:rPr>
              <a:t>asstlibrarian@tnnlu.ac.in</a:t>
            </a:r>
            <a:r>
              <a:rPr lang="en-US" sz="3600" dirty="0" smtClean="0"/>
              <a:t> </a:t>
            </a:r>
            <a:endParaRPr lang="en-US" sz="3600" dirty="0"/>
          </a:p>
        </p:txBody>
      </p:sp>
    </p:spTree>
    <p:extLst>
      <p:ext uri="{BB962C8B-B14F-4D97-AF65-F5344CB8AC3E}">
        <p14:creationId xmlns:p14="http://schemas.microsoft.com/office/powerpoint/2010/main" xmlns="" val="412690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ank-you-blank-card-vector-5217024.jpg"/>
          <p:cNvPicPr>
            <a:picLocks noGrp="1" noChangeAspect="1"/>
          </p:cNvPicPr>
          <p:nvPr>
            <p:ph idx="1"/>
          </p:nvPr>
        </p:nvPicPr>
        <p:blipFill>
          <a:blip r:embed="rId2" cstate="print"/>
          <a:stretch>
            <a:fillRect/>
          </a:stretch>
        </p:blipFill>
        <p:spPr>
          <a:xfrm>
            <a:off x="381000" y="685800"/>
            <a:ext cx="8534400" cy="58674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stretch>
            <a:fillRect/>
          </a:stretch>
        </p:blipFill>
        <p:spPr>
          <a:xfrm>
            <a:off x="3810000" y="1295400"/>
            <a:ext cx="5181600" cy="5334000"/>
          </a:xfrm>
          <a:prstGeom prst="rect">
            <a:avLst/>
          </a:prstGeom>
        </p:spPr>
      </p:pic>
      <p:sp>
        <p:nvSpPr>
          <p:cNvPr id="13" name="Down Arrow 12"/>
          <p:cNvSpPr/>
          <p:nvPr/>
        </p:nvSpPr>
        <p:spPr>
          <a:xfrm rot="7510566">
            <a:off x="8015599" y="5897405"/>
            <a:ext cx="267527" cy="7338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a:spLocks noChangeArrowheads="1"/>
          </p:cNvSpPr>
          <p:nvPr/>
        </p:nvSpPr>
        <p:spPr bwMode="auto">
          <a:xfrm>
            <a:off x="533401" y="821686"/>
            <a:ext cx="6861815" cy="36933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b="0" i="0" u="none" strike="noStrike" cap="none" normalizeH="0" baseline="0" dirty="0" smtClean="0">
                <a:ln>
                  <a:noFill/>
                </a:ln>
                <a:solidFill>
                  <a:srgbClr val="500050"/>
                </a:solidFill>
                <a:effectLst/>
                <a:latin typeface="Arial" panose="020B0604020202020204" pitchFamily="34" charset="0"/>
                <a:cs typeface="Arial" panose="020B0604020202020204" pitchFamily="34" charset="0"/>
              </a:rPr>
              <a:t>Our Institute Passkey is: </a:t>
            </a:r>
            <a:r>
              <a:rPr lang="en-US" altLang="en-US" dirty="0" smtClean="0">
                <a:solidFill>
                  <a:srgbClr val="500050"/>
                </a:solidFill>
                <a:latin typeface="Arial" panose="020B0604020202020204" pitchFamily="34" charset="0"/>
                <a:cs typeface="Arial" panose="020B0604020202020204" pitchFamily="34" charset="0"/>
              </a:rPr>
              <a:t>9283c3ff-891d-4f19-9af2-4c26d310a2b9</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14" name="Down Arrow 13"/>
          <p:cNvSpPr/>
          <p:nvPr/>
        </p:nvSpPr>
        <p:spPr>
          <a:xfrm>
            <a:off x="6934201" y="2743200"/>
            <a:ext cx="363474" cy="733806"/>
          </a:xfrm>
          <a:prstGeom prst="downArrow">
            <a:avLst>
              <a:gd name="adj1" fmla="val 1753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p:cNvSpPr/>
          <p:nvPr/>
        </p:nvSpPr>
        <p:spPr>
          <a:xfrm>
            <a:off x="609601" y="1218057"/>
            <a:ext cx="2895600" cy="5663089"/>
          </a:xfrm>
          <a:prstGeom prst="rect">
            <a:avLst/>
          </a:prstGeom>
        </p:spPr>
        <p:txBody>
          <a:bodyPr wrap="square">
            <a:spAutoFit/>
          </a:bodyPr>
          <a:lstStyle/>
          <a:p>
            <a:r>
              <a:rPr lang="en-IN" sz="4800" dirty="0" smtClean="0">
                <a:solidFill>
                  <a:srgbClr val="FF0000"/>
                </a:solidFill>
              </a:rPr>
              <a:t>Step: 1</a:t>
            </a:r>
          </a:p>
          <a:p>
            <a:pPr>
              <a:buFont typeface="Arial" pitchFamily="34" charset="0"/>
              <a:buChar char="•"/>
            </a:pPr>
            <a:r>
              <a:rPr lang="en-IN" sz="2000" dirty="0" smtClean="0">
                <a:latin typeface="Times New Roman" pitchFamily="18" charset="0"/>
                <a:cs typeface="Times New Roman" pitchFamily="18" charset="0"/>
              </a:rPr>
              <a:t>Copy      </a:t>
            </a:r>
            <a:r>
              <a:rPr lang="en-IN" sz="2000" dirty="0">
                <a:latin typeface="Times New Roman" pitchFamily="18" charset="0"/>
                <a:cs typeface="Times New Roman" pitchFamily="18" charset="0"/>
              </a:rPr>
              <a:t>Paste the </a:t>
            </a:r>
            <a:r>
              <a:rPr lang="en-IN" sz="2000" b="1" dirty="0" smtClean="0">
                <a:latin typeface="Times New Roman" pitchFamily="18" charset="0"/>
                <a:cs typeface="Times New Roman" pitchFamily="18" charset="0"/>
              </a:rPr>
              <a:t>Passkey</a:t>
            </a:r>
            <a:r>
              <a:rPr lang="en-IN" sz="2000" dirty="0">
                <a:latin typeface="Times New Roman" pitchFamily="18" charset="0"/>
                <a:cs typeface="Times New Roman" pitchFamily="18" charset="0"/>
              </a:rPr>
              <a:t> </a:t>
            </a:r>
            <a:r>
              <a:rPr lang="en-IN" sz="2000" dirty="0" smtClean="0">
                <a:latin typeface="Times New Roman" pitchFamily="18" charset="0"/>
                <a:cs typeface="Times New Roman" pitchFamily="18" charset="0"/>
              </a:rPr>
              <a:t>+ Enter. </a:t>
            </a:r>
          </a:p>
          <a:p>
            <a:pPr>
              <a:buFont typeface="Arial" pitchFamily="34" charset="0"/>
              <a:buChar char="•"/>
            </a:pPr>
            <a:r>
              <a:rPr lang="en-IN" sz="2000" dirty="0" smtClean="0">
                <a:latin typeface="Times New Roman" pitchFamily="18" charset="0"/>
                <a:cs typeface="Times New Roman" pitchFamily="18" charset="0"/>
              </a:rPr>
              <a:t>  Message will appear that (</a:t>
            </a:r>
            <a:r>
              <a:rPr lang="en-US" sz="2000" dirty="0" smtClean="0">
                <a:solidFill>
                  <a:srgbClr val="92D050"/>
                </a:solidFill>
                <a:latin typeface="Times New Roman" pitchFamily="18" charset="0"/>
                <a:cs typeface="Times New Roman" pitchFamily="18" charset="0"/>
              </a:rPr>
              <a:t>Passkey Validated Successfully</a:t>
            </a:r>
            <a:r>
              <a:rPr lang="en-US" sz="2000" dirty="0" smtClean="0">
                <a:latin typeface="Times New Roman" pitchFamily="18" charset="0"/>
                <a:cs typeface="Times New Roman" pitchFamily="18" charset="0"/>
              </a:rPr>
              <a:t>).</a:t>
            </a:r>
          </a:p>
          <a:p>
            <a:pPr>
              <a:buFont typeface="Arial" pitchFamily="34" charset="0"/>
              <a:buChar char="•"/>
            </a:pPr>
            <a:r>
              <a:rPr lang="en-IN" sz="2000" dirty="0" smtClean="0">
                <a:latin typeface="Times New Roman" pitchFamily="18" charset="0"/>
                <a:cs typeface="Times New Roman" pitchFamily="18" charset="0"/>
              </a:rPr>
              <a:t>  followed that Enter your Email Id, </a:t>
            </a:r>
            <a:r>
              <a:rPr lang="en-IN" sz="2000" dirty="0">
                <a:latin typeface="Times New Roman" pitchFamily="18" charset="0"/>
                <a:cs typeface="Times New Roman" pitchFamily="18" charset="0"/>
              </a:rPr>
              <a:t>further </a:t>
            </a:r>
            <a:r>
              <a:rPr lang="en-IN" sz="2000" dirty="0" smtClean="0">
                <a:latin typeface="Times New Roman" pitchFamily="18" charset="0"/>
                <a:cs typeface="Times New Roman" pitchFamily="18" charset="0"/>
              </a:rPr>
              <a:t>the Message </a:t>
            </a:r>
            <a:r>
              <a:rPr lang="en-IN" sz="2000" dirty="0">
                <a:latin typeface="Times New Roman" pitchFamily="18" charset="0"/>
                <a:cs typeface="Times New Roman" pitchFamily="18" charset="0"/>
              </a:rPr>
              <a:t>will appear (</a:t>
            </a:r>
            <a:r>
              <a:rPr lang="en-US" sz="1600" dirty="0" smtClean="0">
                <a:solidFill>
                  <a:srgbClr val="92D050"/>
                </a:solidFill>
                <a:latin typeface="Times New Roman" pitchFamily="18" charset="0"/>
                <a:cs typeface="Times New Roman" pitchFamily="18" charset="0"/>
              </a:rPr>
              <a:t>You are not a NDLI member yet. We will sign you up to NDLI &amp; NDLI </a:t>
            </a:r>
            <a:r>
              <a:rPr lang="en-US" sz="1600" dirty="0" err="1" smtClean="0">
                <a:solidFill>
                  <a:srgbClr val="92D050"/>
                </a:solidFill>
                <a:latin typeface="Times New Roman" pitchFamily="18" charset="0"/>
                <a:cs typeface="Times New Roman" pitchFamily="18" charset="0"/>
              </a:rPr>
              <a:t>ClubApp</a:t>
            </a:r>
            <a:r>
              <a:rPr lang="en-US" sz="2000" dirty="0" smtClean="0">
                <a:latin typeface="Times New Roman" pitchFamily="18" charset="0"/>
                <a:cs typeface="Times New Roman" pitchFamily="18" charset="0"/>
              </a:rPr>
              <a:t>)</a:t>
            </a:r>
            <a:r>
              <a:rPr lang="en-IN" sz="2000" dirty="0" smtClean="0">
                <a:latin typeface="Times New Roman" pitchFamily="18" charset="0"/>
                <a:cs typeface="Times New Roman" pitchFamily="18" charset="0"/>
              </a:rPr>
              <a:t>.</a:t>
            </a:r>
          </a:p>
          <a:p>
            <a:pPr>
              <a:buFont typeface="Arial" pitchFamily="34" charset="0"/>
              <a:buChar char="•"/>
            </a:pPr>
            <a:r>
              <a:rPr lang="en-IN" sz="2000" dirty="0" smtClean="0">
                <a:latin typeface="Times New Roman" pitchFamily="18" charset="0"/>
                <a:cs typeface="Times New Roman" pitchFamily="18" charset="0"/>
              </a:rPr>
              <a:t>  Enter Your First Name.</a:t>
            </a:r>
          </a:p>
          <a:p>
            <a:pPr>
              <a:buFont typeface="Arial" pitchFamily="34" charset="0"/>
              <a:buChar char="•"/>
            </a:pPr>
            <a:r>
              <a:rPr lang="en-IN" sz="2000" dirty="0" smtClean="0">
                <a:latin typeface="Times New Roman" pitchFamily="18" charset="0"/>
                <a:cs typeface="Times New Roman" pitchFamily="18" charset="0"/>
              </a:rPr>
              <a:t>  Enter Your Last Name.</a:t>
            </a:r>
          </a:p>
          <a:p>
            <a:pPr>
              <a:buFont typeface="Arial" pitchFamily="34" charset="0"/>
              <a:buChar char="•"/>
            </a:pPr>
            <a:r>
              <a:rPr lang="en-IN" sz="2000" dirty="0" smtClean="0">
                <a:latin typeface="Times New Roman" pitchFamily="18" charset="0"/>
                <a:cs typeface="Times New Roman" pitchFamily="18" charset="0"/>
              </a:rPr>
              <a:t>   </a:t>
            </a:r>
            <a:r>
              <a:rPr lang="en-IN" sz="2000" dirty="0">
                <a:latin typeface="Times New Roman" pitchFamily="18" charset="0"/>
                <a:cs typeface="Times New Roman" pitchFamily="18" charset="0"/>
              </a:rPr>
              <a:t>F</a:t>
            </a:r>
            <a:r>
              <a:rPr lang="en-IN" sz="2000" dirty="0" smtClean="0">
                <a:latin typeface="Times New Roman" pitchFamily="18" charset="0"/>
                <a:cs typeface="Times New Roman" pitchFamily="18" charset="0"/>
              </a:rPr>
              <a:t>eed your Password.</a:t>
            </a:r>
          </a:p>
          <a:p>
            <a:pPr>
              <a:buFont typeface="Arial" pitchFamily="34" charset="0"/>
              <a:buChar char="•"/>
            </a:pPr>
            <a:r>
              <a:rPr lang="en-IN" sz="2000" dirty="0" smtClean="0">
                <a:latin typeface="Times New Roman" pitchFamily="18" charset="0"/>
                <a:cs typeface="Times New Roman" pitchFamily="18" charset="0"/>
              </a:rPr>
              <a:t>  Do Sig Up.</a:t>
            </a:r>
            <a:endParaRPr lang="en-IN" dirty="0" smtClean="0"/>
          </a:p>
          <a:p>
            <a:endParaRPr lang="en-US" dirty="0"/>
          </a:p>
        </p:txBody>
      </p:sp>
      <p:pic>
        <p:nvPicPr>
          <p:cNvPr id="2" name="Picture 1"/>
          <p:cNvPicPr>
            <a:picLocks noChangeAspect="1"/>
          </p:cNvPicPr>
          <p:nvPr/>
        </p:nvPicPr>
        <p:blipFill>
          <a:blip r:embed="rId3"/>
          <a:stretch>
            <a:fillRect/>
          </a:stretch>
        </p:blipFill>
        <p:spPr>
          <a:xfrm>
            <a:off x="4172592" y="25883"/>
            <a:ext cx="420660" cy="838233"/>
          </a:xfrm>
          <a:prstGeom prst="rect">
            <a:avLst/>
          </a:prstGeom>
        </p:spPr>
      </p:pic>
    </p:spTree>
    <p:extLst>
      <p:ext uri="{BB962C8B-B14F-4D97-AF65-F5344CB8AC3E}">
        <p14:creationId xmlns:p14="http://schemas.microsoft.com/office/powerpoint/2010/main" xmlns="" val="1822019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4648200" y="914400"/>
            <a:ext cx="4038600" cy="5105400"/>
          </a:xfrm>
          <a:prstGeom prst="rect">
            <a:avLst/>
          </a:prstGeom>
        </p:spPr>
      </p:pic>
      <p:sp>
        <p:nvSpPr>
          <p:cNvPr id="3" name="Rectangle 2"/>
          <p:cNvSpPr/>
          <p:nvPr/>
        </p:nvSpPr>
        <p:spPr>
          <a:xfrm>
            <a:off x="762000" y="1676400"/>
            <a:ext cx="2819399" cy="2154436"/>
          </a:xfrm>
          <a:prstGeom prst="rect">
            <a:avLst/>
          </a:prstGeom>
        </p:spPr>
        <p:txBody>
          <a:bodyPr wrap="square">
            <a:spAutoFit/>
          </a:bodyPr>
          <a:lstStyle/>
          <a:p>
            <a:r>
              <a:rPr lang="en-IN" sz="4400" dirty="0" smtClean="0">
                <a:solidFill>
                  <a:srgbClr val="FF0000"/>
                </a:solidFill>
              </a:rPr>
              <a:t>Step:2</a:t>
            </a:r>
          </a:p>
          <a:p>
            <a:pPr>
              <a:buFont typeface="Arial" pitchFamily="34" charset="0"/>
              <a:buChar char="•"/>
            </a:pPr>
            <a:r>
              <a:rPr lang="en-IN" dirty="0" smtClean="0"/>
              <a:t>  Do sign in </a:t>
            </a:r>
            <a:r>
              <a:rPr lang="en-IN" dirty="0" smtClean="0">
                <a:latin typeface="Times New Roman" pitchFamily="18" charset="0"/>
                <a:cs typeface="Times New Roman" pitchFamily="18" charset="0"/>
              </a:rPr>
              <a:t> Your Registered E Mail and follow the instruction</a:t>
            </a:r>
          </a:p>
          <a:p>
            <a:pPr>
              <a:buFont typeface="Arial" pitchFamily="34" charset="0"/>
              <a:buChar char="•"/>
            </a:pPr>
            <a:endParaRPr lang="en-IN" dirty="0" smtClean="0">
              <a:latin typeface="Times New Roman" pitchFamily="18" charset="0"/>
              <a:cs typeface="Times New Roman" pitchFamily="18" charset="0"/>
            </a:endParaRPr>
          </a:p>
          <a:p>
            <a:pPr>
              <a:buFont typeface="Arial" pitchFamily="34" charset="0"/>
              <a:buChar char="•"/>
            </a:pPr>
            <a:endParaRPr lang="en-US" dirty="0"/>
          </a:p>
        </p:txBody>
      </p:sp>
    </p:spTree>
    <p:extLst>
      <p:ext uri="{BB962C8B-B14F-4D97-AF65-F5344CB8AC3E}">
        <p14:creationId xmlns:p14="http://schemas.microsoft.com/office/powerpoint/2010/main" xmlns="" val="2780420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4267200" y="381003"/>
            <a:ext cx="4648200" cy="3047999"/>
          </a:xfrm>
          <a:prstGeom prst="rect">
            <a:avLst/>
          </a:prstGeom>
        </p:spPr>
      </p:pic>
      <p:pic>
        <p:nvPicPr>
          <p:cNvPr id="5" name="Picture 4"/>
          <p:cNvPicPr>
            <a:picLocks noChangeAspect="1"/>
          </p:cNvPicPr>
          <p:nvPr/>
        </p:nvPicPr>
        <p:blipFill>
          <a:blip r:embed="rId3" cstate="print"/>
          <a:stretch>
            <a:fillRect/>
          </a:stretch>
        </p:blipFill>
        <p:spPr>
          <a:xfrm>
            <a:off x="4191000" y="3581400"/>
            <a:ext cx="4724400" cy="3200400"/>
          </a:xfrm>
          <a:prstGeom prst="rect">
            <a:avLst/>
          </a:prstGeom>
        </p:spPr>
      </p:pic>
      <p:sp>
        <p:nvSpPr>
          <p:cNvPr id="2" name="Right Arrow 1"/>
          <p:cNvSpPr/>
          <p:nvPr/>
        </p:nvSpPr>
        <p:spPr>
          <a:xfrm rot="8892547">
            <a:off x="6159489" y="1993043"/>
            <a:ext cx="978408" cy="230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rot="8748725">
            <a:off x="6649383" y="4573004"/>
            <a:ext cx="304457"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 y="838200"/>
            <a:ext cx="3581400" cy="1600438"/>
          </a:xfrm>
          <a:prstGeom prst="rect">
            <a:avLst/>
          </a:prstGeom>
        </p:spPr>
        <p:txBody>
          <a:bodyPr wrap="square">
            <a:spAutoFit/>
          </a:bodyPr>
          <a:lstStyle/>
          <a:p>
            <a:r>
              <a:rPr lang="en-IN" sz="4400" dirty="0" smtClean="0">
                <a:solidFill>
                  <a:srgbClr val="FF0000"/>
                </a:solidFill>
              </a:rPr>
              <a:t>Step: 3</a:t>
            </a:r>
          </a:p>
          <a:p>
            <a:pPr>
              <a:buFont typeface="Arial" pitchFamily="34" charset="0"/>
              <a:buChar char="•"/>
            </a:pPr>
            <a:r>
              <a:rPr lang="en-IN" dirty="0" smtClean="0"/>
              <a:t>  </a:t>
            </a:r>
            <a:r>
              <a:rPr lang="en-IN" dirty="0"/>
              <a:t>C</a:t>
            </a:r>
            <a:r>
              <a:rPr lang="en-IN" dirty="0" smtClean="0"/>
              <a:t>heck your inbox - </a:t>
            </a:r>
            <a:r>
              <a:rPr lang="en-IN" dirty="0"/>
              <a:t>Club Verification </a:t>
            </a:r>
            <a:r>
              <a:rPr lang="en-IN" dirty="0" smtClean="0"/>
              <a:t>Email+ Click the (</a:t>
            </a:r>
            <a:r>
              <a:rPr lang="en-IN" dirty="0" smtClean="0">
                <a:solidFill>
                  <a:srgbClr val="00B0F0"/>
                </a:solidFill>
              </a:rPr>
              <a:t>Click Here</a:t>
            </a:r>
            <a:r>
              <a:rPr lang="en-IN" dirty="0" smtClean="0"/>
              <a:t>)</a:t>
            </a:r>
            <a:endParaRPr lang="en-US" dirty="0" smtClean="0">
              <a:latin typeface="Times New Roman" pitchFamily="18" charset="0"/>
              <a:cs typeface="Times New Roman" pitchFamily="18" charset="0"/>
            </a:endParaRPr>
          </a:p>
        </p:txBody>
      </p:sp>
      <p:sp>
        <p:nvSpPr>
          <p:cNvPr id="7" name="Rectangle 6"/>
          <p:cNvSpPr/>
          <p:nvPr/>
        </p:nvSpPr>
        <p:spPr>
          <a:xfrm>
            <a:off x="381000" y="3962400"/>
            <a:ext cx="2438400" cy="1600438"/>
          </a:xfrm>
          <a:prstGeom prst="rect">
            <a:avLst/>
          </a:prstGeom>
        </p:spPr>
        <p:txBody>
          <a:bodyPr wrap="square">
            <a:spAutoFit/>
          </a:bodyPr>
          <a:lstStyle/>
          <a:p>
            <a:r>
              <a:rPr lang="en-IN" sz="4400" dirty="0" smtClean="0">
                <a:solidFill>
                  <a:srgbClr val="FF0000"/>
                </a:solidFill>
              </a:rPr>
              <a:t>Step: 4</a:t>
            </a:r>
          </a:p>
          <a:p>
            <a:pPr>
              <a:buFont typeface="Arial" pitchFamily="34" charset="0"/>
              <a:buChar char="•"/>
            </a:pPr>
            <a:r>
              <a:rPr lang="en-IN" dirty="0" smtClean="0"/>
              <a:t> Message will appear that (Click Here Proceed to Log in).+ Click it.</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586405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4343400" y="304800"/>
            <a:ext cx="4572000" cy="5943600"/>
          </a:xfrm>
          <a:prstGeom prst="rect">
            <a:avLst/>
          </a:prstGeom>
        </p:spPr>
      </p:pic>
      <p:sp>
        <p:nvSpPr>
          <p:cNvPr id="5" name="Down Arrow 4"/>
          <p:cNvSpPr/>
          <p:nvPr/>
        </p:nvSpPr>
        <p:spPr>
          <a:xfrm rot="8505809" flipH="1">
            <a:off x="8202623" y="1061527"/>
            <a:ext cx="237324" cy="7338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Rectangle 5"/>
          <p:cNvSpPr/>
          <p:nvPr/>
        </p:nvSpPr>
        <p:spPr>
          <a:xfrm>
            <a:off x="762000" y="2209800"/>
            <a:ext cx="2514600" cy="1600438"/>
          </a:xfrm>
          <a:prstGeom prst="rect">
            <a:avLst/>
          </a:prstGeom>
        </p:spPr>
        <p:txBody>
          <a:bodyPr wrap="square">
            <a:spAutoFit/>
          </a:bodyPr>
          <a:lstStyle/>
          <a:p>
            <a:r>
              <a:rPr lang="en-IN" sz="4400" dirty="0" smtClean="0">
                <a:solidFill>
                  <a:srgbClr val="FF0000"/>
                </a:solidFill>
              </a:rPr>
              <a:t>Step: 5</a:t>
            </a:r>
          </a:p>
          <a:p>
            <a:pPr>
              <a:buFont typeface="Arial" pitchFamily="34" charset="0"/>
              <a:buChar char="•"/>
            </a:pPr>
            <a:r>
              <a:rPr lang="en-IN" dirty="0" smtClean="0"/>
              <a:t>  Click </a:t>
            </a:r>
            <a:r>
              <a:rPr lang="en-IN" dirty="0" smtClean="0">
                <a:solidFill>
                  <a:srgbClr val="00B0F0"/>
                </a:solidFill>
              </a:rPr>
              <a:t>NDLI Club </a:t>
            </a:r>
            <a:r>
              <a:rPr lang="en-IN" dirty="0" smtClean="0"/>
              <a:t>which is available on top of right side of the corner</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028096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3733800" y="533400"/>
            <a:ext cx="5029201" cy="5867400"/>
          </a:xfrm>
          <a:prstGeom prst="rect">
            <a:avLst/>
          </a:prstGeom>
        </p:spPr>
      </p:pic>
      <p:sp>
        <p:nvSpPr>
          <p:cNvPr id="5" name="Down Arrow 4"/>
          <p:cNvSpPr/>
          <p:nvPr/>
        </p:nvSpPr>
        <p:spPr>
          <a:xfrm rot="10299899">
            <a:off x="8493091" y="1544821"/>
            <a:ext cx="262954"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2286001"/>
            <a:ext cx="2057400" cy="1877437"/>
          </a:xfrm>
          <a:prstGeom prst="rect">
            <a:avLst/>
          </a:prstGeom>
        </p:spPr>
        <p:txBody>
          <a:bodyPr wrap="square">
            <a:spAutoFit/>
          </a:bodyPr>
          <a:lstStyle/>
          <a:p>
            <a:r>
              <a:rPr lang="en-IN" sz="4400" dirty="0" smtClean="0">
                <a:solidFill>
                  <a:srgbClr val="FF0000"/>
                </a:solidFill>
              </a:rPr>
              <a:t>Step: 6</a:t>
            </a:r>
          </a:p>
          <a:p>
            <a:pPr>
              <a:buFont typeface="Arial" pitchFamily="34" charset="0"/>
              <a:buChar char="•"/>
            </a:pPr>
            <a:r>
              <a:rPr lang="en-IN" dirty="0" smtClean="0"/>
              <a:t>  </a:t>
            </a:r>
            <a:r>
              <a:rPr lang="en-IN" dirty="0"/>
              <a:t>Click </a:t>
            </a:r>
            <a:r>
              <a:rPr lang="en-IN" dirty="0" smtClean="0">
                <a:solidFill>
                  <a:srgbClr val="00B0F0"/>
                </a:solidFill>
              </a:rPr>
              <a:t>Sign in </a:t>
            </a:r>
            <a:r>
              <a:rPr lang="en-IN" dirty="0" smtClean="0"/>
              <a:t>which </a:t>
            </a:r>
            <a:r>
              <a:rPr lang="en-IN" dirty="0"/>
              <a:t>is available on top of right </a:t>
            </a:r>
            <a:r>
              <a:rPr lang="en-IN" dirty="0" smtClean="0"/>
              <a:t>side of the </a:t>
            </a:r>
            <a:r>
              <a:rPr lang="en-IN" dirty="0"/>
              <a:t>corner</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461883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3429000" y="381000"/>
            <a:ext cx="5410200" cy="6172200"/>
          </a:xfrm>
          <a:prstGeom prst="rect">
            <a:avLst/>
          </a:prstGeom>
        </p:spPr>
      </p:pic>
      <p:sp>
        <p:nvSpPr>
          <p:cNvPr id="5" name="Down Arrow 4"/>
          <p:cNvSpPr/>
          <p:nvPr/>
        </p:nvSpPr>
        <p:spPr>
          <a:xfrm rot="7943730">
            <a:off x="7612021" y="3773724"/>
            <a:ext cx="225436" cy="7338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Rectangle 5"/>
          <p:cNvSpPr/>
          <p:nvPr/>
        </p:nvSpPr>
        <p:spPr>
          <a:xfrm>
            <a:off x="990600" y="2057400"/>
            <a:ext cx="2286000" cy="1877437"/>
          </a:xfrm>
          <a:prstGeom prst="rect">
            <a:avLst/>
          </a:prstGeom>
        </p:spPr>
        <p:txBody>
          <a:bodyPr wrap="square">
            <a:spAutoFit/>
          </a:bodyPr>
          <a:lstStyle/>
          <a:p>
            <a:r>
              <a:rPr lang="en-IN" sz="4400" dirty="0" smtClean="0">
                <a:solidFill>
                  <a:srgbClr val="FF0000"/>
                </a:solidFill>
              </a:rPr>
              <a:t>Step: 7</a:t>
            </a:r>
          </a:p>
          <a:p>
            <a:pPr>
              <a:buFont typeface="Arial" pitchFamily="34" charset="0"/>
              <a:buChar char="•"/>
            </a:pPr>
            <a:r>
              <a:rPr lang="en-IN" dirty="0" smtClean="0"/>
              <a:t> Enter Your registered Email &amp; give Password (NDLI Password)</a:t>
            </a:r>
          </a:p>
          <a:p>
            <a:pPr>
              <a:buFont typeface="Arial" pitchFamily="34" charset="0"/>
              <a:buChar char="•"/>
            </a:pPr>
            <a:r>
              <a:rPr lang="en-IN" dirty="0" smtClean="0">
                <a:latin typeface="Times New Roman" pitchFamily="18" charset="0"/>
                <a:cs typeface="Times New Roman" pitchFamily="18" charset="0"/>
              </a:rPr>
              <a:t> </a:t>
            </a:r>
            <a:r>
              <a:rPr lang="en-IN" dirty="0">
                <a:latin typeface="Times New Roman" pitchFamily="18" charset="0"/>
                <a:cs typeface="Times New Roman" pitchFamily="18" charset="0"/>
              </a:rPr>
              <a:t>D</a:t>
            </a:r>
            <a:r>
              <a:rPr lang="en-IN" dirty="0" smtClean="0">
                <a:latin typeface="Times New Roman" pitchFamily="18" charset="0"/>
                <a:cs typeface="Times New Roman" pitchFamily="18" charset="0"/>
              </a:rPr>
              <a:t>o Sig in</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628660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4038600" y="381000"/>
            <a:ext cx="4191000" cy="2819400"/>
          </a:xfrm>
          <a:prstGeom prst="rect">
            <a:avLst/>
          </a:prstGeom>
        </p:spPr>
      </p:pic>
      <p:pic>
        <p:nvPicPr>
          <p:cNvPr id="5" name="Picture 4"/>
          <p:cNvPicPr>
            <a:picLocks noChangeAspect="1"/>
          </p:cNvPicPr>
          <p:nvPr/>
        </p:nvPicPr>
        <p:blipFill>
          <a:blip r:embed="rId3" cstate="print"/>
          <a:stretch>
            <a:fillRect/>
          </a:stretch>
        </p:blipFill>
        <p:spPr>
          <a:xfrm>
            <a:off x="4038600" y="3581400"/>
            <a:ext cx="4191000" cy="2809010"/>
          </a:xfrm>
          <a:prstGeom prst="rect">
            <a:avLst/>
          </a:prstGeom>
        </p:spPr>
      </p:pic>
      <p:sp>
        <p:nvSpPr>
          <p:cNvPr id="6" name="Down Arrow 5"/>
          <p:cNvSpPr/>
          <p:nvPr/>
        </p:nvSpPr>
        <p:spPr>
          <a:xfrm rot="7710937">
            <a:off x="7026626" y="5969008"/>
            <a:ext cx="223992" cy="7338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p:nvSpPr>
        <p:spPr>
          <a:xfrm>
            <a:off x="381000" y="2438401"/>
            <a:ext cx="3505200" cy="2154436"/>
          </a:xfrm>
          <a:prstGeom prst="rect">
            <a:avLst/>
          </a:prstGeom>
        </p:spPr>
        <p:txBody>
          <a:bodyPr wrap="square">
            <a:spAutoFit/>
          </a:bodyPr>
          <a:lstStyle/>
          <a:p>
            <a:r>
              <a:rPr lang="en-IN" sz="4400" dirty="0" smtClean="0">
                <a:solidFill>
                  <a:srgbClr val="FF0000"/>
                </a:solidFill>
              </a:rPr>
              <a:t>Step: 8</a:t>
            </a:r>
          </a:p>
          <a:p>
            <a:pPr>
              <a:buFont typeface="Arial" pitchFamily="34" charset="0"/>
              <a:buChar char="•"/>
            </a:pPr>
            <a:r>
              <a:rPr lang="en-IN" dirty="0" smtClean="0"/>
              <a:t> Once sign in the Terms and</a:t>
            </a:r>
            <a:br>
              <a:rPr lang="en-IN" dirty="0" smtClean="0"/>
            </a:br>
            <a:r>
              <a:rPr lang="en-IN" dirty="0" smtClean="0"/>
              <a:t>  Condition screen will appear,</a:t>
            </a:r>
            <a:br>
              <a:rPr lang="en-IN" dirty="0" smtClean="0"/>
            </a:br>
            <a:r>
              <a:rPr lang="en-IN" dirty="0" smtClean="0"/>
              <a:t>  Read the Terms and</a:t>
            </a:r>
            <a:br>
              <a:rPr lang="en-IN" dirty="0" smtClean="0"/>
            </a:br>
            <a:r>
              <a:rPr lang="en-IN" dirty="0" smtClean="0"/>
              <a:t>  Condition carefully and</a:t>
            </a:r>
          </a:p>
          <a:p>
            <a:r>
              <a:rPr lang="en-IN" dirty="0" smtClean="0">
                <a:latin typeface="Times New Roman" pitchFamily="18" charset="0"/>
                <a:cs typeface="Times New Roman" pitchFamily="18" charset="0"/>
              </a:rPr>
              <a:t>  Agree it.</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3092328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3733800" y="381000"/>
            <a:ext cx="5181600" cy="6096000"/>
          </a:xfrm>
          <a:prstGeom prst="rect">
            <a:avLst/>
          </a:prstGeom>
        </p:spPr>
      </p:pic>
      <p:sp>
        <p:nvSpPr>
          <p:cNvPr id="5" name="Down Arrow 4"/>
          <p:cNvSpPr/>
          <p:nvPr/>
        </p:nvSpPr>
        <p:spPr>
          <a:xfrm rot="9194715">
            <a:off x="4269066" y="3418976"/>
            <a:ext cx="129976" cy="7338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Rectangle 5"/>
          <p:cNvSpPr/>
          <p:nvPr/>
        </p:nvSpPr>
        <p:spPr>
          <a:xfrm>
            <a:off x="990600" y="2438400"/>
            <a:ext cx="2209800" cy="2154436"/>
          </a:xfrm>
          <a:prstGeom prst="rect">
            <a:avLst/>
          </a:prstGeom>
        </p:spPr>
        <p:txBody>
          <a:bodyPr wrap="square">
            <a:spAutoFit/>
          </a:bodyPr>
          <a:lstStyle/>
          <a:p>
            <a:r>
              <a:rPr lang="en-IN" sz="4400" dirty="0" smtClean="0">
                <a:solidFill>
                  <a:srgbClr val="FF0000"/>
                </a:solidFill>
              </a:rPr>
              <a:t>Step: 9</a:t>
            </a:r>
          </a:p>
          <a:p>
            <a:pPr>
              <a:buFont typeface="Arial" pitchFamily="34" charset="0"/>
              <a:buChar char="•"/>
            </a:pPr>
            <a:r>
              <a:rPr lang="en-IN" dirty="0" smtClean="0"/>
              <a:t> Once Agreed the below message will appear (</a:t>
            </a:r>
            <a:r>
              <a:rPr lang="en-IN" dirty="0" smtClean="0">
                <a:solidFill>
                  <a:srgbClr val="00B0F0"/>
                </a:solidFill>
              </a:rPr>
              <a:t>Click here to update Your Profile</a:t>
            </a:r>
            <a:r>
              <a:rPr lang="en-IN" dirty="0" smtClean="0"/>
              <a:t>)</a:t>
            </a:r>
          </a:p>
          <a:p>
            <a:pPr>
              <a:buFont typeface="Arial" pitchFamily="34" charset="0"/>
              <a:buChar char="•"/>
            </a:pPr>
            <a:r>
              <a:rPr lang="en-IN" dirty="0" smtClean="0">
                <a:latin typeface="Times New Roman" pitchFamily="18" charset="0"/>
                <a:cs typeface="Times New Roman" pitchFamily="18" charset="0"/>
              </a:rPr>
              <a:t>Do click it</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3467210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2673</TotalTime>
  <Words>360</Words>
  <Application>Microsoft Office PowerPoint</Application>
  <PresentationFormat>On-screen Show (4:3)</PresentationFormat>
  <Paragraphs>45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How to Become a Member in TNNLU-NDLI Club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RATHNAVEL SUBRAMANIAM COLLEGE OF ARTS AND SCIENCE SULUR, COIMBATORE - 641402 SRIMATHI PADMAVATHI MEMORIAL CENTRAL LIBRARY</dc:title>
  <dc:creator>Studentopac</dc:creator>
  <cp:lastModifiedBy>ADMIN</cp:lastModifiedBy>
  <cp:revision>227</cp:revision>
  <dcterms:created xsi:type="dcterms:W3CDTF">2019-07-06T06:39:25Z</dcterms:created>
  <dcterms:modified xsi:type="dcterms:W3CDTF">2025-08-04T07:01:06Z</dcterms:modified>
</cp:coreProperties>
</file>